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  <p:sldMasterId id="2147483691" r:id="rId3"/>
    <p:sldMasterId id="2147483713" r:id="rId4"/>
    <p:sldMasterId id="2147483726" r:id="rId5"/>
  </p:sldMasterIdLst>
  <p:notesMasterIdLst>
    <p:notesMasterId r:id="rId47"/>
  </p:notesMasterIdLst>
  <p:sldIdLst>
    <p:sldId id="293" r:id="rId6"/>
    <p:sldId id="531" r:id="rId7"/>
    <p:sldId id="1537" r:id="rId8"/>
    <p:sldId id="1474" r:id="rId9"/>
    <p:sldId id="10278" r:id="rId10"/>
    <p:sldId id="1538" r:id="rId11"/>
    <p:sldId id="416" r:id="rId12"/>
    <p:sldId id="1561" r:id="rId13"/>
    <p:sldId id="1539" r:id="rId14"/>
    <p:sldId id="418" r:id="rId15"/>
    <p:sldId id="419" r:id="rId16"/>
    <p:sldId id="420" r:id="rId17"/>
    <p:sldId id="421" r:id="rId18"/>
    <p:sldId id="1540" r:id="rId19"/>
    <p:sldId id="1555" r:id="rId20"/>
    <p:sldId id="1557" r:id="rId21"/>
    <p:sldId id="1559" r:id="rId22"/>
    <p:sldId id="1560" r:id="rId23"/>
    <p:sldId id="1541" r:id="rId24"/>
    <p:sldId id="414" r:id="rId25"/>
    <p:sldId id="1556" r:id="rId26"/>
    <p:sldId id="1542" r:id="rId27"/>
    <p:sldId id="1548" r:id="rId28"/>
    <p:sldId id="1543" r:id="rId29"/>
    <p:sldId id="1564" r:id="rId30"/>
    <p:sldId id="1549" r:id="rId31"/>
    <p:sldId id="280" r:id="rId32"/>
    <p:sldId id="258" r:id="rId33"/>
    <p:sldId id="1565" r:id="rId34"/>
    <p:sldId id="266" r:id="rId35"/>
    <p:sldId id="1566" r:id="rId36"/>
    <p:sldId id="1544" r:id="rId37"/>
    <p:sldId id="1563" r:id="rId38"/>
    <p:sldId id="1550" r:id="rId39"/>
    <p:sldId id="1545" r:id="rId40"/>
    <p:sldId id="1551" r:id="rId41"/>
    <p:sldId id="1552" r:id="rId42"/>
    <p:sldId id="1546" r:id="rId43"/>
    <p:sldId id="1553" r:id="rId44"/>
    <p:sldId id="1547" r:id="rId45"/>
    <p:sldId id="1554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4"/>
    <p:restoredTop sz="94694"/>
  </p:normalViewPr>
  <p:slideViewPr>
    <p:cSldViewPr snapToGrid="0">
      <p:cViewPr varScale="1">
        <p:scale>
          <a:sx n="121" d="100"/>
          <a:sy n="121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67E06-2FB8-674D-8B27-8CFB901FB179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672BC-06D8-B446-975C-D597A1DF65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7718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BFC3B-6743-524A-8523-97608AF0EEB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675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BFC3B-6743-524A-8523-97608AF0EEB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466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BFC3B-6743-524A-8523-97608AF0EEB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09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BFC3B-6743-524A-8523-97608AF0EEB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44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BFC3B-6743-524A-8523-97608AF0EEB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02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BFC3B-6743-524A-8523-97608AF0EEB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319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BFC3B-6743-524A-8523-97608AF0EEB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513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BFC3B-6743-524A-8523-97608AF0EEB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968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BFC3B-6743-524A-8523-97608AF0EEB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19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BFC3B-6743-524A-8523-97608AF0EEB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634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BFC3B-6743-524A-8523-97608AF0EEB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93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 cstate="email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60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4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 cstate="email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email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26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 cstate="email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email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 cstate="email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31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0421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235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6/3/24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6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19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2024/6/3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49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2024/6/3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4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 cstate="email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216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45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120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92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54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023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043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553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58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0256"/>
      </p:ext>
    </p:extLst>
  </p:cSld>
  <p:clrMapOvr>
    <a:masterClrMapping/>
  </p:clrMapOvr>
  <p:transition>
    <p:fade/>
  </p:transition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5A9B578-EF83-4E53-B9CF-C19AB0F1A144}"/>
              </a:ext>
            </a:extLst>
          </p:cNvPr>
          <p:cNvSpPr/>
          <p:nvPr userDrawn="1"/>
        </p:nvSpPr>
        <p:spPr>
          <a:xfrm>
            <a:off x="10981571" y="6477676"/>
            <a:ext cx="1075317" cy="360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fld id="{77BAF064-260E-4892-AFE1-03308543B28D}" type="slidenum">
              <a:rPr lang="zh-CN" altLang="en-US" sz="1800" b="1" i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800" b="1" i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4540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email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8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 cstate="email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3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0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73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5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email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2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email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82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email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7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7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email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874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13781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227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8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41896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 cstate="email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35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54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66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2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11596802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389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email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2717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5634" y="5815086"/>
            <a:ext cx="2469674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07005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034522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38131"/>
            <a:ext cx="12192000" cy="3598454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560323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74305"/>
      </p:ext>
    </p:extLst>
  </p:cSld>
  <p:clrMapOvr>
    <a:masterClrMapping/>
  </p:clrMapOvr>
  <p:transition>
    <p:fade/>
  </p:transition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2024/6/3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001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2024/6/3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34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729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1707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0873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393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9186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9430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59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62727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2033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79110"/>
      </p:ext>
    </p:extLst>
  </p:cSld>
  <p:clrMapOvr>
    <a:masterClrMapping/>
  </p:clrMapOvr>
  <p:transition>
    <p:fade/>
  </p:transition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0981571" y="6477676"/>
            <a:ext cx="1075317" cy="360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fld id="{77BAF064-260E-4892-AFE1-03308543B28D}" type="slidenum">
              <a:rPr lang="zh-CN" altLang="en-US" sz="1800" b="1" i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endParaRPr lang="zh-CN" altLang="en-US" sz="1800" b="1" i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328196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7155E-0E17-D654-2D8E-800421C94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06FDCD-1CAE-732E-AB59-5B1E1FC6C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B26B98-E4C1-B1BB-ADF8-F077A9302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811132-BEB8-5D75-B6ED-C7D6D2FE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754E57-84DE-D49A-BFDC-411046E8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9899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85DC1-EE0E-3986-9FB1-234F3871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A0AF4-D7C7-3A4A-E055-087CA2220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38473D-2EA1-C33A-9C23-572EB7D9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8D7996-489D-9A4D-DF76-65F9BF63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676302-BF12-E3D8-AD79-E8778BE1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2899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5BDD9-86A4-3B20-0EB8-202D29DD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F3F48E-A142-7CA1-5EFD-0F6EBFC78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F51E97-8224-AB91-BFC9-68B3E8CA7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0E5BE5-25C3-94A1-028D-BFC5661C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E72DA-3BCF-1E7A-E8DA-AF1A07D5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397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6F1DD-FCD2-66A0-D312-FD735B93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4340F-74D9-8FBC-AE76-EF6C217BC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65A0A2-9F7D-1466-5676-42628F11D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5DF8C8-1F6C-E3E8-A6D1-6CC353F9A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4A408B-B94D-F389-FDE5-F94CB66DE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4649E9-E64E-EAEB-F1C4-F2357DEB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14463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B15E3-02B6-7BAC-A183-9EAAA6D6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67EFD8-04E3-82CD-4A7A-7AEAD1561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A1907F-D831-79C4-1E93-E20EE04FC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6AF0F0-0F18-6687-B45E-F1DA892DA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62A0AC-A302-ADE8-3320-6A30455F5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302765-0A49-AF52-8AE3-D3F54CAF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B90BFF-52AE-01A9-7445-B6D2BAA2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99346B-1418-7B6E-9247-8756315A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3649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98CF3-DA5F-CFFD-BA6B-6DE5EA44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66BB8E-CFD3-207A-3EF2-F0D1A829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47E0B9-EE30-19BC-F0FA-5A8B75C2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1C5938-5742-1DCF-90C0-B9A4D1D4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2100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FC6EE0-9E30-F2DF-4966-3BF9F9D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1F1797-CF3A-A825-B380-7394FCF9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75A59F-0EF1-4975-637D-1AA66EF0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703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563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E0DA0-DA64-3DB3-DF0F-B148CF75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B622C0-4378-D2AD-A9FE-D9CD92222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1761B7-19A0-2400-4FED-7B894E8D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3E8134-A0B2-7456-1572-95B7FF271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FE5B24-A915-D23A-EC7E-A53D8521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8E4ED5-CB35-0AD4-5275-F48592EF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33339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F914A-C7BE-9ECC-4253-FDCE6E93C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28BA43-F9EF-D474-02EA-098D435FE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3FF23F-00AF-24C7-ACBE-73B5DBD1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0A3A95-CCD8-78A7-6BDD-B76D82897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41B3A7-5AA0-02FC-365B-BC0D4E72A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E392FB-2528-7966-A111-097421E6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62279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FF19F-BCBF-8F23-E4F3-8265DD49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35D720-F42E-A656-56C9-569A3C142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93CDB3-8AD6-62E3-AD5D-4EC4DAE2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4F339-9E92-F458-A3C1-9B167D260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EEA660-5B9D-4E6C-248D-D2FB42D4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51662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999EAF-1E4D-A024-76AB-ED1A49178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DED2F4-52C8-3F0A-5D93-EC090F033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B8D632-FC53-ABB1-78C4-D5820D7DE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EBC04-AD2C-9D68-B3D1-9AEC4E78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1C6FF-1421-2485-AF8B-9312465B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06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7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71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13.pn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1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9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40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19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3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9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4386A6-6BF8-E406-4E15-884C6812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095105-1F68-4BD3-282D-7EC3D7E3D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50AECC-D624-C084-4889-FE4CFBD26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0C38C-45C9-444D-AFC2-A4A3AFE93BB8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C587F4-0654-8FD4-351C-3E75A69F6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C1A3B2-867A-7DFF-21DE-C55C5A8DE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19C22-4A44-2A42-A6DC-522C8C8BEA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3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microsoft.com/office/2007/relationships/hdphoto" Target="../media/hdphoto8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microsoft.com/office/2007/relationships/hdphoto" Target="../media/hdphoto9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microsoft.com/office/2007/relationships/hdphoto" Target="../media/hdphoto10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71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深度神经网络的一些重要现象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2024年6月3日 Monday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Cat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Sharpness effect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550" y="1238250"/>
            <a:ext cx="999490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list(</a:t>
            </a:r>
            <a:r>
              <a:rPr lang="en-US" altLang="zh-CN" dirty="0" err="1"/>
              <a:t>Keskar</a:t>
            </a:r>
            <a:r>
              <a:rPr lang="en-US" altLang="zh-CN" dirty="0"/>
              <a:t> et al.(2016))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7" y="1701770"/>
            <a:ext cx="12002276" cy="34036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list(</a:t>
            </a:r>
            <a:r>
              <a:rPr lang="en-US" altLang="zh-CN" dirty="0" err="1"/>
              <a:t>Keskar</a:t>
            </a:r>
            <a:r>
              <a:rPr lang="en-US" altLang="zh-CN" dirty="0"/>
              <a:t> et al.(2016))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1550" y="1418741"/>
            <a:ext cx="11908900" cy="38153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1242" y="5567655"/>
            <a:ext cx="11190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anose="020B0604020202020204" pitchFamily="34" charset="0"/>
                <a:ea typeface="黑体" panose="02010609060101010101" charset="-122"/>
                <a:cs typeface="+mn-cs"/>
              </a:rPr>
              <a:t> For all experiments, we used 10%  of the training data as batch size for the large-batch experiments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anose="020B0604020202020204" pitchFamily="34" charset="0"/>
                <a:ea typeface="黑体" panose="02010609060101010101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anose="020B0604020202020204" pitchFamily="34" charset="0"/>
                <a:ea typeface="黑体" panose="02010609060101010101" charset="-122"/>
                <a:cs typeface="+mn-cs"/>
              </a:rPr>
              <a:t>and 256  data points for small-batch experiments.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1d cross section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0 corresponds to the SB minimizer and 1 to the LB minimizer.</a:t>
            </a: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6338" y="1809750"/>
            <a:ext cx="8998580" cy="3238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338" y="5306980"/>
            <a:ext cx="89154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174437" y="2214264"/>
            <a:ext cx="326243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随机梯度下降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噪音结构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12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随机梯度动力学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8EE36C-751A-D738-7A50-81DB6B14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163" y="954022"/>
            <a:ext cx="8603672" cy="12211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7CAA5C-4036-8FD7-77F4-9468A61ED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497" y="2258972"/>
            <a:ext cx="9073651" cy="14089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E447C3-6882-2921-1AF2-3FB650DC09C6}"/>
              </a:ext>
            </a:extLst>
          </p:cNvPr>
          <p:cNvSpPr txBox="1"/>
          <p:nvPr/>
        </p:nvSpPr>
        <p:spPr>
          <a:xfrm>
            <a:off x="661555" y="863209"/>
            <a:ext cx="2265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tx2"/>
                </a:solidFill>
              </a:rPr>
              <a:t>随机梯度动力学：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C18992-A0B5-B0EA-0589-70439EA1F29D}"/>
              </a:ext>
            </a:extLst>
          </p:cNvPr>
          <p:cNvSpPr txBox="1"/>
          <p:nvPr/>
        </p:nvSpPr>
        <p:spPr>
          <a:xfrm>
            <a:off x="615195" y="1976923"/>
            <a:ext cx="293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tx2"/>
                </a:solidFill>
              </a:rPr>
              <a:t>梯度</a:t>
            </a:r>
            <a:r>
              <a:rPr kumimoji="1" lang="en-US" altLang="zh-CN" sz="2000" dirty="0">
                <a:solidFill>
                  <a:schemeClr val="tx2"/>
                </a:solidFill>
              </a:rPr>
              <a:t>Langevin</a:t>
            </a:r>
            <a:r>
              <a:rPr kumimoji="1" lang="zh-CN" altLang="en-US" sz="2000" dirty="0">
                <a:solidFill>
                  <a:schemeClr val="tx2"/>
                </a:solidFill>
              </a:rPr>
              <a:t>动力学：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E850F8-BD8D-387A-440E-196044D4F8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811" y="3767153"/>
            <a:ext cx="9510251" cy="229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1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48F8C-F51D-899E-DEE6-E2B990B0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随机梯度动力学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854CFED-3F71-D995-D5FB-4F86DD090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758" y="761979"/>
            <a:ext cx="11430000" cy="41968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E97521-4790-AB92-8944-3A0D05B9D429}"/>
              </a:ext>
            </a:extLst>
          </p:cNvPr>
          <p:cNvSpPr txBox="1"/>
          <p:nvPr/>
        </p:nvSpPr>
        <p:spPr>
          <a:xfrm>
            <a:off x="7983416" y="5087815"/>
            <a:ext cx="3411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/>
              <a:t>随机梯度下降的特殊噪声结构对泛化有影响！</a:t>
            </a:r>
          </a:p>
        </p:txBody>
      </p:sp>
    </p:spTree>
    <p:extLst>
      <p:ext uri="{BB962C8B-B14F-4D97-AF65-F5344CB8AC3E}">
        <p14:creationId xmlns:p14="http://schemas.microsoft.com/office/powerpoint/2010/main" val="2463844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A0104-7688-D4BB-7069-8E1A0F8A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随机梯度噪音与平坦度的关系（</a:t>
            </a:r>
            <a:r>
              <a:rPr kumimoji="1" lang="en" altLang="zh-CN" dirty="0"/>
              <a:t> Feng &amp; Tu (2021</a:t>
            </a:r>
            <a:r>
              <a:rPr kumimoji="1" lang="en-US" altLang="zh-CN" dirty="0"/>
              <a:t>)</a:t>
            </a:r>
            <a:r>
              <a:rPr kumimoji="1"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DEDBAC-1E85-24F2-A6AE-0BFD94F0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346" y="922460"/>
            <a:ext cx="5938475" cy="5334000"/>
          </a:xfrm>
          <a:prstGeom prst="rect">
            <a:avLst/>
          </a:prstGeo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D609DC51-A9CB-60E9-7589-C6F07AFB5D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77" y="881977"/>
            <a:ext cx="4165600" cy="80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1D4734-C53E-8798-2F5B-708E3AA19F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9166" y="1685718"/>
            <a:ext cx="2259623" cy="513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844A08-D07F-FB3D-B6D6-5F2019A3A1D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98" y="5383457"/>
            <a:ext cx="5925702" cy="3680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290AD0-0966-4911-39BD-36E9B3E2A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18" y="2463038"/>
            <a:ext cx="3732886" cy="758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45091-5140-6A22-C9B0-03BF829FA831}"/>
                  </a:ext>
                </a:extLst>
              </p:cNvPr>
              <p:cNvSpPr txBox="1"/>
              <p:nvPr/>
            </p:nvSpPr>
            <p:spPr>
              <a:xfrm>
                <a:off x="629963" y="3347262"/>
                <a:ext cx="4165599" cy="1139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en-US" altLang="zh-CN" sz="2400" dirty="0">
                    <a:solidFill>
                      <a:schemeClr val="tx2"/>
                    </a:solidFill>
                  </a:rPr>
                  <a:t>e</a:t>
                </a:r>
                <a:r>
                  <a:rPr kumimoji="1" lang="zh-CN" altLang="en-US" sz="2400" dirty="0">
                    <a:solidFill>
                      <a:schemeClr val="tx2"/>
                    </a:solidFill>
                  </a:rPr>
                  <a:t>为自然对数，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>
                    <a:solidFill>
                      <a:schemeClr val="tx2"/>
                    </a:solidFill>
                  </a:rPr>
                  <a:t>越大，在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方向上</m:t>
                    </m:r>
                  </m:oMath>
                </a14:m>
                <a:r>
                  <a:rPr kumimoji="1" lang="zh-CN" altLang="en-US" sz="2400" dirty="0">
                    <a:solidFill>
                      <a:schemeClr val="tx2"/>
                    </a:solidFill>
                  </a:rPr>
                  <a:t>越平坦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45091-5140-6A22-C9B0-03BF829F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63" y="3347262"/>
                <a:ext cx="4165599" cy="1139030"/>
              </a:xfrm>
              <a:prstGeom prst="rect">
                <a:avLst/>
              </a:prstGeom>
              <a:blipFill>
                <a:blip r:embed="rId7"/>
                <a:stretch>
                  <a:fillRect l="-2128" b="-8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86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AA975-9E48-CF05-53A1-8C011333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随机梯度下降的理论正则化分析</a:t>
            </a:r>
            <a:r>
              <a:rPr kumimoji="1" lang="en-US" altLang="zh-CN" dirty="0"/>
              <a:t>(Smith et al. (2020))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EFC3C71-37D8-8B6B-F59A-D9F938029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10" y="1973627"/>
            <a:ext cx="11595476" cy="30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6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174440" y="221426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幸运彩票现象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25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687382" y="221426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泛化谜团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73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幸运彩票现象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55775"/>
            <a:ext cx="12192000" cy="33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5F117-2674-0099-A0DA-8D8888A4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幸运彩票现象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87A6EFF-EF36-EC2F-9A16-CE7792613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60" y="948744"/>
            <a:ext cx="10756480" cy="49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04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06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1776094" y="2214264"/>
            <a:ext cx="40591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Double</a:t>
            </a:r>
            <a:r>
              <a:rPr lang="zh-CN" altLang="en-US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Descent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3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714206-0839-9C68-3532-CA35A94CD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5809" y="989502"/>
            <a:ext cx="8011390" cy="48789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0BDF32-BA50-ACD6-F3C7-69250CA74A8E}"/>
              </a:ext>
            </a:extLst>
          </p:cNvPr>
          <p:cNvSpPr txBox="1"/>
          <p:nvPr/>
        </p:nvSpPr>
        <p:spPr>
          <a:xfrm>
            <a:off x="484908" y="1192261"/>
            <a:ext cx="2909455" cy="277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神经网络测试误差随模型增大出现先下降，后上升，然后再下降。</a:t>
            </a:r>
            <a:endParaRPr kumimoji="1" lang="en-US" altLang="zh-CN" sz="2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sz="2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37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07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588015" y="2214264"/>
            <a:ext cx="24352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Grokking</a:t>
            </a:r>
          </a:p>
        </p:txBody>
      </p:sp>
    </p:spTree>
    <p:extLst>
      <p:ext uri="{BB962C8B-B14F-4D97-AF65-F5344CB8AC3E}">
        <p14:creationId xmlns:p14="http://schemas.microsoft.com/office/powerpoint/2010/main" val="87414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Grokking</a:t>
            </a:r>
            <a:r>
              <a:rPr lang="zh-CN" altLang="en-US" dirty="0"/>
              <a:t> （</a:t>
            </a:r>
            <a:r>
              <a:rPr kumimoji="1" lang="en-US" altLang="zh-CN" sz="3200" dirty="0" err="1"/>
              <a:t>Lyu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al. (2024)</a:t>
            </a:r>
            <a:r>
              <a:rPr lang="zh-CN" altLang="en-US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6E5715-34FB-BDD7-955A-C72359685D8D}"/>
              </a:ext>
            </a:extLst>
          </p:cNvPr>
          <p:cNvSpPr txBox="1"/>
          <p:nvPr/>
        </p:nvSpPr>
        <p:spPr>
          <a:xfrm>
            <a:off x="588579" y="966952"/>
            <a:ext cx="259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/>
              <a:t>Experiment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Settings</a:t>
            </a:r>
            <a:endParaRPr kumimoji="1"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6AD3B7-EADE-D0D1-E953-82CEDBF904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250" y="1826531"/>
            <a:ext cx="4127500" cy="254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F27435-9A88-8FE7-79C9-2DB50B2456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3181869"/>
            <a:ext cx="7772400" cy="14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43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Grokking</a:t>
            </a:r>
            <a:endParaRPr lang="zh-CN" altLang="en-US" dirty="0"/>
          </a:p>
        </p:txBody>
      </p:sp>
      <p:pic>
        <p:nvPicPr>
          <p:cNvPr id="4" name="图片 3" descr="图形用户界面, 图表, 应用程序&#10;&#10;描述已自动生成">
            <a:extLst>
              <a:ext uri="{FF2B5EF4-FFF2-40B4-BE49-F238E27FC236}">
                <a16:creationId xmlns:a16="http://schemas.microsoft.com/office/drawing/2014/main" id="{DAB4FE2B-CAEE-3858-32D9-0A0FA8D664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7" y="1328914"/>
            <a:ext cx="11547166" cy="34668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D2728D-267E-98C2-51FE-0D4B48FABA74}"/>
              </a:ext>
            </a:extLst>
          </p:cNvPr>
          <p:cNvSpPr txBox="1"/>
          <p:nvPr/>
        </p:nvSpPr>
        <p:spPr>
          <a:xfrm>
            <a:off x="8797159" y="4917307"/>
            <a:ext cx="2417379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000" dirty="0"/>
              <a:t>Large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Initialization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2000" dirty="0"/>
              <a:t>Weight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Decay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45856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5DA64-FB40-C895-0D93-3AE13636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实验的基本设定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02F4BD-6155-B7D5-1472-5B736D474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目标函数为</a:t>
            </a:r>
            <a:r>
              <a:rPr kumimoji="1" lang="en-US" altLang="zh-CN" dirty="0"/>
              <a:t>sin6x</a:t>
            </a:r>
          </a:p>
          <a:p>
            <a:r>
              <a:rPr kumimoji="1" lang="zh-CN" altLang="en-US" dirty="0"/>
              <a:t>训练集为选取</a:t>
            </a:r>
            <a:r>
              <a:rPr kumimoji="1" lang="en-US" altLang="zh-CN" dirty="0"/>
              <a:t>[-</a:t>
            </a:r>
            <a:r>
              <a:rPr kumimoji="1" lang="en-US" altLang="zh-CN" dirty="0" err="1"/>
              <a:t>pi,pi</a:t>
            </a:r>
            <a:r>
              <a:rPr kumimoji="1" lang="en-US" altLang="zh-CN" dirty="0"/>
              <a:t>]</a:t>
            </a:r>
            <a:r>
              <a:rPr kumimoji="1" lang="zh-CN" altLang="en-US" dirty="0"/>
              <a:t>中</a:t>
            </a:r>
            <a:r>
              <a:rPr kumimoji="1" lang="en-US" altLang="zh-CN" dirty="0" err="1"/>
              <a:t>sinx</a:t>
            </a:r>
            <a:r>
              <a:rPr kumimoji="1" lang="zh-CN" altLang="en-US" dirty="0"/>
              <a:t>与</a:t>
            </a:r>
            <a:r>
              <a:rPr kumimoji="1" lang="en-US" altLang="zh-CN" dirty="0"/>
              <a:t>sin6x</a:t>
            </a:r>
            <a:r>
              <a:rPr kumimoji="1" lang="zh-CN" altLang="en-US" dirty="0"/>
              <a:t>距离最近的</a:t>
            </a:r>
            <a:r>
              <a:rPr kumimoji="1" lang="en-US" altLang="zh-CN" dirty="0"/>
              <a:t>20</a:t>
            </a:r>
            <a:r>
              <a:rPr kumimoji="1" lang="zh-CN" altLang="en-US" dirty="0"/>
              <a:t>个点，以及</a:t>
            </a:r>
            <a:r>
              <a:rPr kumimoji="1" lang="en-US" altLang="zh-CN" dirty="0"/>
              <a:t>sin3x</a:t>
            </a:r>
            <a:r>
              <a:rPr kumimoji="1" lang="zh-CN" altLang="en-US" dirty="0"/>
              <a:t>与</a:t>
            </a:r>
            <a:r>
              <a:rPr kumimoji="1" lang="en-US" altLang="zh-CN" dirty="0"/>
              <a:t>sin6x</a:t>
            </a:r>
            <a:r>
              <a:rPr kumimoji="1" lang="zh-CN" altLang="en-US" dirty="0"/>
              <a:t>中距离最近的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个点，再加上若干随机选取的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值，组成训练集，而测试集则在</a:t>
            </a:r>
            <a:r>
              <a:rPr kumimoji="1" lang="en-US" altLang="zh-CN" dirty="0"/>
              <a:t>[-</a:t>
            </a:r>
            <a:r>
              <a:rPr kumimoji="1" lang="en-US" altLang="zh-CN" dirty="0" err="1"/>
              <a:t>pi,pi</a:t>
            </a:r>
            <a:r>
              <a:rPr kumimoji="1" lang="en-US" altLang="zh-CN" dirty="0"/>
              <a:t>]</a:t>
            </a:r>
            <a:r>
              <a:rPr kumimoji="1" lang="zh-CN" altLang="en-US" dirty="0"/>
              <a:t>中均匀选取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个点。</a:t>
            </a:r>
            <a:endParaRPr kumimoji="1" lang="en-US" altLang="zh-CN" b="0" dirty="0"/>
          </a:p>
          <a:p>
            <a:r>
              <a:rPr kumimoji="1" lang="zh-CN" altLang="en-US" dirty="0"/>
              <a:t>网络结构：激活函数为</a:t>
            </a:r>
            <a:r>
              <a:rPr kumimoji="1" lang="en-US" altLang="zh-CN" dirty="0" err="1"/>
              <a:t>sinx</a:t>
            </a:r>
            <a:r>
              <a:rPr kumimoji="1" lang="zh-CN" altLang="en-US" dirty="0"/>
              <a:t>，全连接神经网络，结构为</a:t>
            </a:r>
            <a:r>
              <a:rPr kumimoji="1" lang="en-US" altLang="zh-CN" dirty="0"/>
              <a:t>200-200-200-100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b="0" dirty="0"/>
              <a:t>初始化：默认初始化</a:t>
            </a:r>
            <a:endParaRPr kumimoji="1" lang="en-US" altLang="zh-CN" b="0" dirty="0"/>
          </a:p>
          <a:p>
            <a:r>
              <a:rPr kumimoji="1" lang="zh-CN" altLang="en-US" dirty="0"/>
              <a:t>优化器：</a:t>
            </a:r>
            <a:r>
              <a:rPr kumimoji="1" lang="en-US" altLang="zh-CN" dirty="0"/>
              <a:t>Adam </a:t>
            </a:r>
            <a:r>
              <a:rPr kumimoji="1" lang="zh-CN" altLang="en-US" dirty="0"/>
              <a:t>学习率：</a:t>
            </a:r>
            <a:r>
              <a:rPr kumimoji="1" lang="en-US" altLang="zh-CN" dirty="0"/>
              <a:t>2e-6</a:t>
            </a:r>
            <a:endParaRPr kumimoji="1" lang="en-US" altLang="zh-CN" b="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243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45439D-AB40-1D25-274F-3D0BBF9D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28" y="13855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随机选取点个数为</a:t>
            </a:r>
            <a:r>
              <a:rPr kumimoji="1" lang="en-US" altLang="zh-CN" dirty="0"/>
              <a:t>35</a:t>
            </a:r>
            <a:r>
              <a:rPr kumimoji="1" lang="zh-CN" altLang="en-US"/>
              <a:t>个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E4F86-A927-3F3E-A1F7-05B1F3AE2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428" y="1472431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此时神经网络的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如图，蓝色的是训练集的点。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AD516354-7EAD-4ED1-500F-9F5D24861D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000" y="205805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57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43B23-D070-405D-6D8A-AEF737F8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Grokking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57CDE5-3B66-B8F7-6A8F-48349C67AD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59" y="1507888"/>
            <a:ext cx="9538082" cy="38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7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Start from traditional generalization gap</a:t>
            </a:r>
            <a:endParaRPr lang="zh-CN" altLang="en-US" dirty="0"/>
          </a:p>
        </p:txBody>
      </p:sp>
      <p:pic>
        <p:nvPicPr>
          <p:cNvPr id="18" name="Picture 8" descr="var_bias_sample">
            <a:extLst>
              <a:ext uri="{FF2B5EF4-FFF2-40B4-BE49-F238E27FC236}">
                <a16:creationId xmlns:a16="http://schemas.microsoft.com/office/drawing/2014/main" id="{827D767B-254F-47A7-B67D-9A41F67C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7036" y="2474622"/>
            <a:ext cx="4267200" cy="279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CFDAEE-0E1F-4D74-B099-8F79C3097CF3}"/>
              </a:ext>
            </a:extLst>
          </p:cNvPr>
          <p:cNvCxnSpPr/>
          <p:nvPr/>
        </p:nvCxnSpPr>
        <p:spPr>
          <a:xfrm>
            <a:off x="10864641" y="3773860"/>
            <a:ext cx="0" cy="914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17C69F9-FA8C-401F-BDC6-3707EA5830ED}"/>
              </a:ext>
            </a:extLst>
          </p:cNvPr>
          <p:cNvSpPr txBox="1"/>
          <p:nvPr/>
        </p:nvSpPr>
        <p:spPr>
          <a:xfrm>
            <a:off x="8621149" y="1928399"/>
            <a:ext cx="275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Generalization Gap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96E02E-EA2B-445C-A40A-635F29BC5220}"/>
              </a:ext>
            </a:extLst>
          </p:cNvPr>
          <p:cNvSpPr txBox="1"/>
          <p:nvPr/>
        </p:nvSpPr>
        <p:spPr>
          <a:xfrm>
            <a:off x="2868603" y="1018135"/>
            <a:ext cx="686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 complexity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 Large generalization gap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39AD26-FD0B-49E4-AF30-3703605D20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887" y="2328509"/>
            <a:ext cx="6905699" cy="294804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664D49B-DE43-7A0B-1FC7-7778B7988B56}"/>
              </a:ext>
            </a:extLst>
          </p:cNvPr>
          <p:cNvSpPr txBox="1">
            <a:spLocks/>
          </p:cNvSpPr>
          <p:nvPr/>
        </p:nvSpPr>
        <p:spPr>
          <a:xfrm>
            <a:off x="1509279" y="5276556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Traditional wisdom: Too complex is trouble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1564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49D63-15A2-6328-64B7-9EA98CD8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训练过程的动画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8C26840-1B2E-7B63-09EC-38FFB17BB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880" y="53679"/>
            <a:ext cx="5801784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043D36-63EF-306F-49BD-3E821D0A3E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026" y="4340450"/>
            <a:ext cx="7864788" cy="21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6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C72FD-6793-0E1C-6231-323B5982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606"/>
          </a:xfrm>
        </p:spPr>
        <p:txBody>
          <a:bodyPr/>
          <a:lstStyle/>
          <a:p>
            <a:r>
              <a:rPr lang="en-US" altLang="zh-CN" dirty="0"/>
              <a:t>Frequency domain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17D579-0811-3189-29F5-47A7D4F55C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364" y="1345923"/>
            <a:ext cx="9339545" cy="55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36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08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174445" y="221426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神经塌缩现象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0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神经塌缩现象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6BAA09-AC66-50AA-FC6E-108EA0584435}"/>
              </a:ext>
            </a:extLst>
          </p:cNvPr>
          <p:cNvSpPr txBox="1"/>
          <p:nvPr/>
        </p:nvSpPr>
        <p:spPr>
          <a:xfrm>
            <a:off x="4929351" y="5128976"/>
            <a:ext cx="1996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/>
              <a:t>Han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al. (2022)</a:t>
            </a:r>
            <a:endParaRPr kumimoji="1"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CFF7FD-F8BA-14AF-AC9B-C756C281C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763" y="817517"/>
            <a:ext cx="6667610" cy="42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52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神经塌缩现象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461E16-E9C5-9F7C-8044-43A0E3DC3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873" y="1556829"/>
            <a:ext cx="9488254" cy="14327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285A9-BFE8-0991-7D2C-14A7307B6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242" y="3784469"/>
            <a:ext cx="11576937" cy="10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7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09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174448" y="221426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上下文内学习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8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上下文学习 </a:t>
            </a:r>
            <a:r>
              <a:rPr lang="en-US" altLang="zh-CN" dirty="0"/>
              <a:t>In-context learning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2D7C92-E549-3D7A-B826-E2BF349C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50" y="1100281"/>
            <a:ext cx="11308099" cy="46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0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上下文学习 </a:t>
            </a:r>
            <a:r>
              <a:rPr lang="en-US" altLang="zh-CN" dirty="0"/>
              <a:t>In-context learning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0594BB-83FE-74BD-F393-8AF11868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2486" y="761979"/>
            <a:ext cx="8427028" cy="536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10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943889" y="221426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思维链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88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思维链 </a:t>
            </a:r>
            <a:r>
              <a:rPr lang="en-US" altLang="zh-CN" dirty="0"/>
              <a:t>Chain</a:t>
            </a:r>
            <a:r>
              <a:rPr lang="zh-CN" altLang="en-US" dirty="0"/>
              <a:t> </a:t>
            </a:r>
            <a:r>
              <a:rPr lang="en-US" altLang="zh-CN" dirty="0"/>
              <a:t>of Thought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965256-7B10-500E-E225-BB5E638E2A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2990" y="1109133"/>
            <a:ext cx="9106020" cy="46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2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generalization puzzle arises in deep learning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8028878" y="5916394"/>
            <a:ext cx="416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Breiman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 1995, 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6633372" y="2665117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F4145A7-8517-E8EC-419D-96A3EC8A641A}"/>
              </a:ext>
            </a:extLst>
          </p:cNvPr>
          <p:cNvSpPr txBox="1">
            <a:spLocks/>
          </p:cNvSpPr>
          <p:nvPr/>
        </p:nvSpPr>
        <p:spPr>
          <a:xfrm>
            <a:off x="2126313" y="5407759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This trouble ignores deep learning?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60455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62770" y="-6066"/>
            <a:ext cx="1485728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11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216929" y="2214264"/>
            <a:ext cx="31774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Mode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connectivity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1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 connectivity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AF28F3-7D96-3A35-F965-B281F0E91E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172" y="2657102"/>
            <a:ext cx="11149656" cy="32105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959BE8-783E-F3E2-01A3-B7925F997A12}"/>
              </a:ext>
            </a:extLst>
          </p:cNvPr>
          <p:cNvSpPr txBox="1"/>
          <p:nvPr/>
        </p:nvSpPr>
        <p:spPr>
          <a:xfrm>
            <a:off x="1278467" y="1109376"/>
            <a:ext cx="9364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</a:rPr>
              <a:t>不同初始化多次训练，得到不同局部极小。</a:t>
            </a:r>
            <a:endParaRPr kumimoji="1" lang="en-US" altLang="zh-CN" sz="2400" dirty="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</a:rPr>
              <a:t>Mode</a:t>
            </a:r>
            <a:r>
              <a:rPr kumimoji="1" lang="zh-CN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zh-CN" sz="2400" dirty="0">
                <a:solidFill>
                  <a:schemeClr val="tx2"/>
                </a:solidFill>
              </a:rPr>
              <a:t>connectivity</a:t>
            </a:r>
            <a:r>
              <a:rPr kumimoji="1" lang="zh-CN" altLang="en-US" sz="2400" dirty="0">
                <a:solidFill>
                  <a:schemeClr val="tx2"/>
                </a:solidFill>
              </a:rPr>
              <a:t>：不同局部极小之间存在连续路径，路径上的测试精度都很高。</a:t>
            </a:r>
          </a:p>
        </p:txBody>
      </p:sp>
    </p:spTree>
    <p:extLst>
      <p:ext uri="{BB962C8B-B14F-4D97-AF65-F5344CB8AC3E}">
        <p14:creationId xmlns:p14="http://schemas.microsoft.com/office/powerpoint/2010/main" val="297448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48C20-6A97-5B08-FCDA-4D7DB47B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Long-standing problems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D2071-F9D7-5337-AED1-5802B1AA23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54975"/>
            <a:ext cx="12192000" cy="19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E99D5-F6E2-ECB3-4485-1BAFBAC7A4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7AA55-16D2-A173-3255-3E4A87823EDB}"/>
              </a:ext>
            </a:extLst>
          </p:cNvPr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4A752-7722-CC7B-3D46-3C13282162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62096"/>
            <a:ext cx="12192000" cy="12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60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1461894" y="2214264"/>
            <a:ext cx="468750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稳定边缘现象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(Edge of Stability)</a:t>
            </a:r>
          </a:p>
        </p:txBody>
      </p:sp>
    </p:spTree>
    <p:extLst>
      <p:ext uri="{BB962C8B-B14F-4D97-AF65-F5344CB8AC3E}">
        <p14:creationId xmlns:p14="http://schemas.microsoft.com/office/powerpoint/2010/main" val="4460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sz="3200" dirty="0"/>
              <a:t>Edge of stability</a:t>
            </a:r>
            <a:endParaRPr kumimoji="1"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2" y="959801"/>
            <a:ext cx="7772400" cy="3158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4308" y="4282670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https://www.enjoyalgorithms.com/blog/loss-and-cost-functions-in-machine-learning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992532" y="841908"/>
                <a:ext cx="2438401" cy="429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L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𝜆</m:t>
                      </m:r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𝜂𝜆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𝜂𝜆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Stable: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𝜂𝜆</m:t>
                          </m:r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&lt;1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−1&lt;1−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𝜂𝜆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&lt;1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𝜂𝜆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&lt;2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&lt;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532" y="841908"/>
                <a:ext cx="2438401" cy="4294189"/>
              </a:xfrm>
              <a:prstGeom prst="rect">
                <a:avLst/>
              </a:prstGeom>
              <a:blipFill rotWithShape="1">
                <a:blip r:embed="rId3"/>
                <a:stretch>
                  <a:fillRect l="-17" t="-12" r="17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59931"/>
            <a:ext cx="8619065" cy="11523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89392" y="5895965"/>
            <a:ext cx="320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Wu, Ma, E,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, 2018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7467" y="5774267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Edge of stability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0583333" y="1137270"/>
                <a:ext cx="154093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𝜆</m:t>
                    </m:r>
                  </m:oMath>
                </a14:m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 is eigen-value of Hessian for high-dim problem</a:t>
                </a:r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333" y="1137270"/>
                <a:ext cx="1540935" cy="1631216"/>
              </a:xfrm>
              <a:prstGeom prst="rect">
                <a:avLst/>
              </a:prstGeom>
              <a:blipFill rotWithShape="1">
                <a:blip r:embed="rId5"/>
                <a:stretch>
                  <a:fillRect l="-27" t="-38" r="14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A48C3-1FCD-D02F-30F6-19A9EF04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Edge of stability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6716C5-1FEE-2667-4F80-35185CF2FF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942" y="1123351"/>
            <a:ext cx="9774115" cy="461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2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1889098" y="2214264"/>
            <a:ext cx="38331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平坦解与尖锐解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33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3.xml><?xml version="1.0" encoding="utf-8"?>
<a:theme xmlns:a="http://schemas.openxmlformats.org/drawingml/2006/main" name="1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596</Words>
  <Application>Microsoft Macintosh PowerPoint</Application>
  <PresentationFormat>宽屏</PresentationFormat>
  <Paragraphs>110</Paragraphs>
  <Slides>41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等线</vt:lpstr>
      <vt:lpstr>等线 Light</vt:lpstr>
      <vt:lpstr>SimSun</vt:lpstr>
      <vt:lpstr>微软雅黑</vt:lpstr>
      <vt:lpstr>Arial</vt:lpstr>
      <vt:lpstr>Book Antiqua</vt:lpstr>
      <vt:lpstr>Cambria Math</vt:lpstr>
      <vt:lpstr>Helvetica</vt:lpstr>
      <vt:lpstr>Times New Roman</vt:lpstr>
      <vt:lpstr>1_Office 主题​​</vt:lpstr>
      <vt:lpstr>1_自定义设计方案</vt:lpstr>
      <vt:lpstr>12_自定义设计方案</vt:lpstr>
      <vt:lpstr>8_自定义设计方案</vt:lpstr>
      <vt:lpstr>2_Office 主题​​</vt:lpstr>
      <vt:lpstr>深度神经网络的一些重要现象</vt:lpstr>
      <vt:lpstr>PowerPoint 演示文稿</vt:lpstr>
      <vt:lpstr>Start from traditional generalization gap</vt:lpstr>
      <vt:lpstr>A generalization puzzle arises in deep learning</vt:lpstr>
      <vt:lpstr>Long-standing problems</vt:lpstr>
      <vt:lpstr>PowerPoint 演示文稿</vt:lpstr>
      <vt:lpstr>Edge of stability</vt:lpstr>
      <vt:lpstr>Edge of stability</vt:lpstr>
      <vt:lpstr>PowerPoint 演示文稿</vt:lpstr>
      <vt:lpstr>Sharpness effect</vt:lpstr>
      <vt:lpstr>Experiment list(Keskar et al.(2016))</vt:lpstr>
      <vt:lpstr>Experiment list(Keskar et al.(2016))</vt:lpstr>
      <vt:lpstr>1d cross section</vt:lpstr>
      <vt:lpstr>PowerPoint 演示文稿</vt:lpstr>
      <vt:lpstr>随机梯度动力学</vt:lpstr>
      <vt:lpstr>随机梯度动力学</vt:lpstr>
      <vt:lpstr>随机梯度噪音与平坦度的关系（ Feng &amp; Tu (2021)）</vt:lpstr>
      <vt:lpstr>随机梯度下降的理论正则化分析(Smith et al. (2020))</vt:lpstr>
      <vt:lpstr>PowerPoint 演示文稿</vt:lpstr>
      <vt:lpstr>幸运彩票现象</vt:lpstr>
      <vt:lpstr>幸运彩票现象</vt:lpstr>
      <vt:lpstr>PowerPoint 演示文稿</vt:lpstr>
      <vt:lpstr>Double Descent</vt:lpstr>
      <vt:lpstr>PowerPoint 演示文稿</vt:lpstr>
      <vt:lpstr>Grokking （Lyu et al. (2024)）</vt:lpstr>
      <vt:lpstr>Grokking</vt:lpstr>
      <vt:lpstr>实验的基本设定</vt:lpstr>
      <vt:lpstr>随机选取点个数为35个</vt:lpstr>
      <vt:lpstr>Grokking</vt:lpstr>
      <vt:lpstr>训练过程的动画</vt:lpstr>
      <vt:lpstr>Frequency domain</vt:lpstr>
      <vt:lpstr>PowerPoint 演示文稿</vt:lpstr>
      <vt:lpstr>神经塌缩现象</vt:lpstr>
      <vt:lpstr>神经塌缩现象</vt:lpstr>
      <vt:lpstr>PowerPoint 演示文稿</vt:lpstr>
      <vt:lpstr>上下文学习 In-context learning</vt:lpstr>
      <vt:lpstr>上下文学习 In-context learning</vt:lpstr>
      <vt:lpstr>PowerPoint 演示文稿</vt:lpstr>
      <vt:lpstr>思维链 Chain of Thought</vt:lpstr>
      <vt:lpstr>PowerPoint 演示文稿</vt:lpstr>
      <vt:lpstr>Mode connectivity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Grokking</dc:title>
  <dc:creator>c18348</dc:creator>
  <cp:lastModifiedBy>c18348</cp:lastModifiedBy>
  <cp:revision>80</cp:revision>
  <dcterms:created xsi:type="dcterms:W3CDTF">2024-05-24T01:03:37Z</dcterms:created>
  <dcterms:modified xsi:type="dcterms:W3CDTF">2024-06-03T11:41:37Z</dcterms:modified>
</cp:coreProperties>
</file>